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61" r:id="rId4"/>
    <p:sldId id="257" r:id="rId5"/>
    <p:sldId id="258" r:id="rId6"/>
    <p:sldId id="262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E2088-1317-724A-8470-9CC0B081A661}" type="datetimeFigureOut">
              <a:rPr lang="en-US" smtClean="0"/>
              <a:t>7/1/25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C41A1-5AD7-C14D-A5AC-E99C6B7F4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2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C41A1-5AD7-C14D-A5AC-E99C6B7F4B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3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C41A1-5AD7-C14D-A5AC-E99C6B7F4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2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C41A1-5AD7-C14D-A5AC-E99C6B7F4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5A5C-03F3-CDD8-3215-A49256AD2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CB8ED-036A-5064-0D8A-658AED85D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143C3-4217-3511-E76A-27A958B1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573-1619-C74B-ABE6-7CB80F61AAB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89318-3AFB-734D-C8B0-CEDB1208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5DAC3-6C62-8C02-39DB-6DC4BD96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189B-810C-BA43-BA9B-9E20B258C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1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6299F-2537-7E12-5DFC-A45D12C4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CA058-C99E-15FB-CF58-0ED754E05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E28E3-8AD1-BAE7-373B-25B69F49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573-1619-C74B-ABE6-7CB80F61AAB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8A9FF-4CE6-A5B5-3840-34669E37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9C91B-E1F4-371F-35D2-DED45026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189B-810C-BA43-BA9B-9E20B258C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4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984CC-D960-25BF-B8BC-ED9D1E69D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3A40F-53B2-C6E1-E928-BDE22D66B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6B9D0-D591-D0B2-0D0F-4B1A8630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573-1619-C74B-ABE6-7CB80F61AAB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B131-D818-64B8-D5CE-F66EBEB3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9FFE-AB58-DD06-FEE7-68B523DF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189B-810C-BA43-BA9B-9E20B258C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4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12A2-1324-368F-B067-FD912F37A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042F0-7185-4B31-01D6-5E3890B78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7AC58-E746-B1D8-63D5-6E80023A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573-1619-C74B-ABE6-7CB80F61AAB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27A1A-0E7B-4A43-9C89-00B8C89B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2CD0-CA67-9A38-56E0-89261DF1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189B-810C-BA43-BA9B-9E20B258C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3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3A7B-39F7-E8B0-078D-E9566948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7AA-A77F-8147-CC15-06021778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E3E42-FCE0-FC3C-6AF6-A1DECF0E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573-1619-C74B-ABE6-7CB80F61AAB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F93-3543-401F-E717-CE5E71B9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02389-6C64-E3D6-DF72-7D80C80B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189B-810C-BA43-BA9B-9E20B258C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7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1ECF-1DAB-F15B-20DA-9D256617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9C734-2202-EC12-DF34-6A18DDAD8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7552D-8DF4-D20D-50CF-108E0145B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80615-244D-E357-44BE-1F28FDF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573-1619-C74B-ABE6-7CB80F61AAB9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B01DB-700E-7E71-9CE7-4B569918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93265-878B-1492-ED42-49688BFC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189B-810C-BA43-BA9B-9E20B258C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4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D7E8-92B1-8FE8-A82E-4398E34F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6AD5C-A5FC-CC1D-92F5-7B8F93D04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DE548-EB62-9EB7-4C38-C7ACFE1FE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A2C56-4226-80A9-C2E0-A16FEF48B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AD149-6B8D-FA04-27F2-263439A15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D1A75-7A89-A624-F8D0-53B10974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573-1619-C74B-ABE6-7CB80F61AAB9}" type="datetimeFigureOut">
              <a:rPr lang="en-US" smtClean="0"/>
              <a:t>7/1/25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FBE28-9B43-37DB-6704-F90F687D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8055B-A8B4-BEF7-5935-30B081D8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189B-810C-BA43-BA9B-9E20B258C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7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87964-721C-78EE-4475-112AED11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418A8-28A6-7CD8-48BF-A9947CB9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573-1619-C74B-ABE6-7CB80F61AAB9}" type="datetimeFigureOut">
              <a:rPr lang="en-US" smtClean="0"/>
              <a:t>7/1/25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0A5F9-AAFE-EA25-F7BE-67F07734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0F57D-6FB8-3194-BB94-6E6F4DF7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189B-810C-BA43-BA9B-9E20B258C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0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35937-EAD4-E810-4FC3-1458761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573-1619-C74B-ABE6-7CB80F61AAB9}" type="datetimeFigureOut">
              <a:rPr lang="en-US" smtClean="0"/>
              <a:t>7/1/25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56890-B695-C55D-5DC1-DDE0A0A5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A9A40-4829-95E9-8AEF-3D32F96C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189B-810C-BA43-BA9B-9E20B258C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7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9416-CA33-219E-5DBB-7E89B812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65C77-F473-5F5F-8591-895E9604B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0CBD5-C5FE-8DBF-41E0-262413751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02CF4-1F59-D246-5C10-C18B834E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573-1619-C74B-ABE6-7CB80F61AAB9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09B78-2AC3-555C-19EA-0247FAD5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77512-A1FB-9F8C-495D-07D2590A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189B-810C-BA43-BA9B-9E20B258C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5222-FB30-C93C-FDFA-2E85F4E4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7F41C-7E5F-1DEC-6E1E-ADEABC9B9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8D4E9-B054-D135-6BDD-3E7D1E451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66C14-B0CF-6B07-AC6A-AD34C18E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573-1619-C74B-ABE6-7CB80F61AAB9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5FE86-4132-2D0A-B373-536556E1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BBB7A-9E3B-69F2-01E6-28D249F3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189B-810C-BA43-BA9B-9E20B258C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6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539329-0A64-920B-C1CC-0C159D3D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CAE34-CD43-2900-20B3-71356C7FA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BF159-031C-8B06-DCC8-35F92018D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73A573-1619-C74B-ABE6-7CB80F61AAB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692DB-AC96-C149-5D21-47E2C140E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3EB0E-29A3-C364-5D0E-8B6E68297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4189B-810C-BA43-BA9B-9E20B258C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9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dkIbSyAzNjw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houses in a neighborhood&#10;&#10;AI-generated content may be incorrect.">
            <a:extLst>
              <a:ext uri="{FF2B5EF4-FFF2-40B4-BE49-F238E27FC236}">
                <a16:creationId xmlns:a16="http://schemas.microsoft.com/office/drawing/2014/main" id="{A8221D7F-25E1-0DD9-8291-D64E6FF29E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2" t="25122" r="1552" b="25334"/>
          <a:stretch/>
        </p:blipFill>
        <p:spPr>
          <a:xfrm>
            <a:off x="267903" y="2839453"/>
            <a:ext cx="11656194" cy="3397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15D5F-E7A1-C2A9-CC85-B426E7BD7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96" y="319738"/>
            <a:ext cx="4549462" cy="19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3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E7FDB5B-0B0F-9CAC-8B1A-DD2C11C1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019" y="237442"/>
            <a:ext cx="858919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Affordable Single-Family Homes </a:t>
            </a:r>
            <a:br>
              <a:rPr lang="en-US" sz="4000" b="1" dirty="0"/>
            </a:br>
            <a:r>
              <a:rPr lang="en-US" sz="4000" b="1" dirty="0"/>
              <a:t>and The Missing Middle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5EF5C-D5BD-1CF8-0501-D23B7C1C48CB}"/>
              </a:ext>
            </a:extLst>
          </p:cNvPr>
          <p:cNvSpPr txBox="1"/>
          <p:nvPr/>
        </p:nvSpPr>
        <p:spPr>
          <a:xfrm>
            <a:off x="503433" y="1480709"/>
            <a:ext cx="110652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 hasn’t always been missing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Let’s look back…Sugar House, Avenues, Daybreak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A1120A-EA0C-D88D-B439-915C430E6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84" y="155146"/>
            <a:ext cx="2557409" cy="1115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81D300-B984-FEEF-33CD-7D23116729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96" b="1"/>
          <a:stretch/>
        </p:blipFill>
        <p:spPr>
          <a:xfrm>
            <a:off x="891525" y="2201623"/>
            <a:ext cx="9837436" cy="450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442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BCBC-5225-E436-52F8-CD746B4BC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681" y="365126"/>
            <a:ext cx="7768118" cy="5903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Missing Middle: Key Elements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E5134-57A9-3D0A-141E-240382F31065}"/>
              </a:ext>
            </a:extLst>
          </p:cNvPr>
          <p:cNvSpPr txBox="1"/>
          <p:nvPr/>
        </p:nvSpPr>
        <p:spPr>
          <a:xfrm>
            <a:off x="318499" y="1597660"/>
            <a:ext cx="45103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SzPct val="70000"/>
              <a:buFont typeface="Wingdings" pitchFamily="2" charset="2"/>
              <a:buChar char="Ø"/>
            </a:pPr>
            <a:r>
              <a:rPr lang="en-US" sz="2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Tree lined streets</a:t>
            </a:r>
          </a:p>
          <a:p>
            <a:pPr marL="342900" indent="-342900">
              <a:buSzPct val="70000"/>
              <a:buFont typeface="Wingdings" pitchFamily="2" charset="2"/>
              <a:buChar char="Ø"/>
            </a:pPr>
            <a:r>
              <a:rPr lang="en-US" sz="28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2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ot garage dominant</a:t>
            </a:r>
          </a:p>
          <a:p>
            <a:pPr marL="342900" indent="-342900">
              <a:buSzPct val="70000"/>
              <a:buFont typeface="Wingdings" pitchFamily="2" charset="2"/>
              <a:buChar char="Ø"/>
            </a:pPr>
            <a:r>
              <a:rPr lang="en-US" sz="2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Alley load, shared drives </a:t>
            </a:r>
          </a:p>
          <a:p>
            <a:pPr marL="342900" indent="-342900">
              <a:buSzPct val="70000"/>
              <a:buFont typeface="Wingdings" pitchFamily="2" charset="2"/>
              <a:buChar char="Ø"/>
            </a:pPr>
            <a:r>
              <a:rPr lang="en-US" sz="2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40 foot +/- frontages</a:t>
            </a:r>
          </a:p>
          <a:p>
            <a:pPr marL="342900" indent="-342900">
              <a:buSzPct val="70000"/>
              <a:buFont typeface="Wingdings" pitchFamily="2" charset="2"/>
              <a:buChar char="Ø"/>
            </a:pPr>
            <a:r>
              <a:rPr lang="en-US" sz="28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4,000 sf +/- lots</a:t>
            </a:r>
            <a:r>
              <a:rPr lang="en-US" sz="2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SzPct val="70000"/>
              <a:buFont typeface="Wingdings" pitchFamily="2" charset="2"/>
              <a:buChar char="Ø"/>
            </a:pPr>
            <a:r>
              <a:rPr lang="en-US" sz="2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Unique front elevations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EFD17-3310-2609-3832-A1FAB07FAD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43"/>
          <a:stretch/>
        </p:blipFill>
        <p:spPr>
          <a:xfrm>
            <a:off x="4937760" y="1072896"/>
            <a:ext cx="6774608" cy="562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0E5656-819C-46E1-FF73-3232381CF944}"/>
              </a:ext>
            </a:extLst>
          </p:cNvPr>
          <p:cNvSpPr/>
          <p:nvPr/>
        </p:nvSpPr>
        <p:spPr>
          <a:xfrm>
            <a:off x="318499" y="4488241"/>
            <a:ext cx="4226069" cy="193951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We can't build these single-family neighborhoods in most Utah cities today</a:t>
            </a:r>
            <a:endParaRPr lang="en-US" sz="2800" kern="100" dirty="0">
              <a:effectLst/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3F7E4C-4A3F-0186-7E80-19ADA920C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84" y="155146"/>
            <a:ext cx="2557409" cy="11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2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E1EA-1AE4-CE59-A070-D47D4CB5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646" y="365126"/>
            <a:ext cx="7357153" cy="878144"/>
          </a:xfrm>
        </p:spPr>
        <p:txBody>
          <a:bodyPr/>
          <a:lstStyle/>
          <a:p>
            <a:r>
              <a:rPr lang="en-US" b="1" dirty="0"/>
              <a:t>                      What Happened?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7D4FE-C9EC-6945-29F4-5408CDAA91E1}"/>
              </a:ext>
            </a:extLst>
          </p:cNvPr>
          <p:cNvSpPr txBox="1"/>
          <p:nvPr/>
        </p:nvSpPr>
        <p:spPr>
          <a:xfrm>
            <a:off x="380144" y="1561673"/>
            <a:ext cx="11661167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Regulatory focused to “protect” larger lot values, shifting density to townhomes/apartments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Garage dominated with wider frontage requirements, lot size minimums….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“Just build your home and grow into it…”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 worked when land was affordable, infrastructure costs were lower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endParaRPr lang="en-US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Townhome developments became the focus for “affordability”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10+ units per acre, 2 car parking, garage dominant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Architectural “efficiency”, limited differentiation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24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Zoned out of </a:t>
            </a: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single-family areas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Affordability focus now shifting to build-to-rent vs. ownership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71957-5110-AD35-B422-FB88B8C5D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4" y="155146"/>
            <a:ext cx="2557409" cy="11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3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4874-3507-B8DF-9E0C-99ABB950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17" y="246383"/>
            <a:ext cx="790168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/>
              <a:t>FlexReady</a:t>
            </a:r>
            <a:r>
              <a:rPr lang="en-US" sz="3600" b="1" dirty="0"/>
              <a:t> Brings Back the </a:t>
            </a:r>
            <a:r>
              <a:rPr lang="en-US" sz="3600" b="1" dirty="0" err="1"/>
              <a:t>Misssing</a:t>
            </a:r>
            <a:r>
              <a:rPr lang="en-US" sz="3600" b="1" dirty="0"/>
              <a:t> Middle…Starting in the low $300s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3DD7F-1304-C5A9-3C08-5F282A6CF7D6}"/>
              </a:ext>
            </a:extLst>
          </p:cNvPr>
          <p:cNvSpPr txBox="1"/>
          <p:nvPr/>
        </p:nvSpPr>
        <p:spPr>
          <a:xfrm>
            <a:off x="838201" y="1571946"/>
            <a:ext cx="11120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Efficient base home…..get into the market NOW to start building equity!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Example: 1,200 sf 2-Story…open main floor living, 3 Bed 1.5 Bath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FlexReady</a:t>
            </a:r>
            <a:r>
              <a:rPr lang="en-US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works with quality builders to incorporate layouts/designs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Integrate new innovations in processes and materials</a:t>
            </a:r>
            <a:r>
              <a:rPr lang="en-US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Expansion options built into base plan!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F34C0BDC-06D5-1702-EF47-36D3C4E99F10}"/>
              </a:ext>
            </a:extLst>
          </p:cNvPr>
          <p:cNvSpPr/>
          <p:nvPr/>
        </p:nvSpPr>
        <p:spPr>
          <a:xfrm>
            <a:off x="6591203" y="1901599"/>
            <a:ext cx="1623512" cy="455177"/>
          </a:xfrm>
          <a:prstGeom prst="donut">
            <a:avLst>
              <a:gd name="adj" fmla="val 4749"/>
            </a:avLst>
          </a:prstGeom>
          <a:ln>
            <a:solidFill>
              <a:schemeClr val="accent4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1D413-8A46-A30E-EDF2-305B48D3C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4" y="155146"/>
            <a:ext cx="2557409" cy="1115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DA59D-50B2-7F63-6035-C53166DB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86" y="3316584"/>
            <a:ext cx="4461083" cy="3176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8A08D4-1544-3AB6-9AE7-AFA5E4175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571" y="3316559"/>
            <a:ext cx="485283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3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4289D-1392-61D3-9EB0-47A3CED59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03AB57-33D8-3B1B-9DF2-5D51FB1E32CB}"/>
              </a:ext>
            </a:extLst>
          </p:cNvPr>
          <p:cNvSpPr txBox="1"/>
          <p:nvPr/>
        </p:nvSpPr>
        <p:spPr>
          <a:xfrm>
            <a:off x="838201" y="1428287"/>
            <a:ext cx="1112091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Expansion ready….ALL design elements/connections built-in  	</a:t>
            </a: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b="1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Expand when you are ready for l</a:t>
            </a:r>
            <a:r>
              <a:rPr lang="en-US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ess than the cost of new construction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Build your garage ….</a:t>
            </a:r>
            <a:r>
              <a:rPr lang="en-US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Utah-S.B. 181 THANKS</a:t>
            </a:r>
          </a:p>
          <a:p>
            <a:pPr marL="1600200" lvl="3" indent="-228600">
              <a:buFont typeface="Symbol" pitchFamily="2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Options to go to 6 Bed/4.5 Bath..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…..</a:t>
            </a:r>
            <a:r>
              <a:rPr lang="en-US" sz="20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Home You Grow Into, Not Out Of…</a:t>
            </a:r>
          </a:p>
          <a:p>
            <a:pPr lvl="4"/>
            <a:endParaRPr lang="en-US" sz="800" b="1" i="1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b="1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FlexReady</a:t>
            </a:r>
            <a:r>
              <a:rPr lang="en-US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stays with the homeowner for 5 years as they build equity for expansion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Preferred contractor, pricing transparency, preferred lenders on MEMBER WEBSITE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Rental / multi-generation flexibility</a:t>
            </a:r>
          </a:p>
          <a:p>
            <a:pPr marL="2286000" marR="0"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07BE847F-DB68-A756-017B-B103F0770700}"/>
              </a:ext>
            </a:extLst>
          </p:cNvPr>
          <p:cNvSpPr/>
          <p:nvPr/>
        </p:nvSpPr>
        <p:spPr>
          <a:xfrm>
            <a:off x="3979701" y="2328988"/>
            <a:ext cx="1623512" cy="455177"/>
          </a:xfrm>
          <a:prstGeom prst="donut">
            <a:avLst>
              <a:gd name="adj" fmla="val 4749"/>
            </a:avLst>
          </a:prstGeom>
          <a:ln>
            <a:solidFill>
              <a:schemeClr val="accent4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67DC1-59DB-C8C8-A8AD-CA6104B31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4" y="155146"/>
            <a:ext cx="2557409" cy="1115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AA8AF2-7C07-A876-FBBB-D78EA0B8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37" y="3842423"/>
            <a:ext cx="3886332" cy="2887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91851-4654-D7B4-674B-0DE66CD2B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917" y="3842423"/>
            <a:ext cx="3567860" cy="286186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2392509-4057-05DC-07E2-82F98DA3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17" y="246383"/>
            <a:ext cx="790168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/>
              <a:t>FlexReady</a:t>
            </a:r>
            <a:r>
              <a:rPr lang="en-US" sz="3600" b="1" dirty="0"/>
              <a:t> Brings Back the </a:t>
            </a:r>
            <a:r>
              <a:rPr lang="en-US" sz="3600" b="1" dirty="0" err="1"/>
              <a:t>Misssing</a:t>
            </a:r>
            <a:r>
              <a:rPr lang="en-US" sz="3600" b="1" dirty="0"/>
              <a:t> Middle…Starting in the low $300s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3C6129-9FB0-1B8A-D10D-C7E5167072FC}"/>
              </a:ext>
            </a:extLst>
          </p:cNvPr>
          <p:cNvSpPr/>
          <p:nvPr/>
        </p:nvSpPr>
        <p:spPr>
          <a:xfrm>
            <a:off x="4791457" y="3990269"/>
            <a:ext cx="2176271" cy="259157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FlexConnections</a:t>
            </a:r>
            <a:endPara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Concrete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Plumbing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Electrical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Roofing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Structural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HVAC</a:t>
            </a:r>
          </a:p>
        </p:txBody>
      </p:sp>
    </p:spTree>
    <p:extLst>
      <p:ext uri="{BB962C8B-B14F-4D97-AF65-F5344CB8AC3E}">
        <p14:creationId xmlns:p14="http://schemas.microsoft.com/office/powerpoint/2010/main" val="116601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3EC0-629D-144E-E564-A1C41E13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799" cy="1325563"/>
          </a:xfrm>
        </p:spPr>
        <p:txBody>
          <a:bodyPr/>
          <a:lstStyle/>
          <a:p>
            <a:r>
              <a:rPr lang="en-US" b="1" dirty="0"/>
              <a:t>              But…..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7F0C5-3490-4D7B-BA61-990F7FC3D20C}"/>
              </a:ext>
            </a:extLst>
          </p:cNvPr>
          <p:cNvSpPr txBox="1"/>
          <p:nvPr/>
        </p:nvSpPr>
        <p:spPr>
          <a:xfrm>
            <a:off x="838201" y="1164072"/>
            <a:ext cx="1099762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We need regulatory flexibility for single-family homes…just like we had in the past: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SzPct val="70000"/>
              <a:buFont typeface="Wingdings" pitchFamily="2" charset="2"/>
              <a:buChar char="Ø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Regulatory flexibility drives </a:t>
            </a:r>
            <a:r>
              <a:rPr lang="en-US" sz="24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Market Based </a:t>
            </a:r>
            <a:r>
              <a:rPr lang="en-US" sz="2400" b="1" kern="1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sz="24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olutions</a:t>
            </a:r>
          </a:p>
          <a:p>
            <a:pPr marL="742950" lvl="1" indent="-285750">
              <a:buSzPct val="70000"/>
              <a:buFont typeface="Wingdings" pitchFamily="2" charset="2"/>
              <a:buChar char="Ø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Smaller single-family lots reduce finished land costs to $50-120k…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FlexReady</a:t>
            </a: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innovations can do the rest to bring affordability back to Utah homebuyers 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35-40 foot minimum frontages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4,000 sf lot size minimums with alley load options</a:t>
            </a:r>
          </a:p>
          <a:p>
            <a:pPr lvl="3"/>
            <a:endParaRPr lang="en-US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 algn="ctr"/>
            <a:endParaRPr lang="en-US" sz="800" b="1" kern="100" dirty="0">
              <a:highlight>
                <a:srgbClr val="FFFF00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 algn="ctr"/>
            <a:endParaRPr lang="en-US" sz="800" b="1" kern="100" dirty="0">
              <a:highlight>
                <a:srgbClr val="FFFF00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 algn="ctr"/>
            <a:endParaRPr lang="en-US" sz="800" b="1" kern="100" dirty="0">
              <a:highlight>
                <a:srgbClr val="FFFF00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 algn="ctr"/>
            <a:endParaRPr lang="en-US" sz="800" b="1" kern="100" dirty="0">
              <a:highlight>
                <a:srgbClr val="FFFF00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 algn="ctr"/>
            <a:endParaRPr lang="en-US" sz="800" b="1" kern="100" dirty="0">
              <a:highlight>
                <a:srgbClr val="FFFF00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 algn="ctr"/>
            <a:endParaRPr lang="en-US" sz="800" b="1" kern="100" dirty="0">
              <a:highlight>
                <a:srgbClr val="FFFF00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 algn="ctr"/>
            <a:endParaRPr lang="en-US" sz="800" b="1" kern="100" dirty="0">
              <a:highlight>
                <a:srgbClr val="FFFF00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 algn="ctr"/>
            <a:endParaRPr lang="en-US" sz="800" b="1" kern="100" dirty="0">
              <a:highlight>
                <a:srgbClr val="FFFF00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 algn="ctr"/>
            <a:endParaRPr lang="en-US" sz="800" b="1" kern="100" dirty="0">
              <a:highlight>
                <a:srgbClr val="FFFF00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 algn="ctr"/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Handout: General Plan Initiatives (10-9a-403 (2)(b)(z)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6B62B-DCD3-2AD1-0411-CA6CFFE45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84" y="155146"/>
            <a:ext cx="2557409" cy="111558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1034DF-8C1B-6961-6821-D7099FCF071A}"/>
              </a:ext>
            </a:extLst>
          </p:cNvPr>
          <p:cNvSpPr/>
          <p:nvPr/>
        </p:nvSpPr>
        <p:spPr>
          <a:xfrm>
            <a:off x="1536192" y="4672584"/>
            <a:ext cx="9817607" cy="12344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200" b="1" kern="1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Our Request: Integrate affordable single-family homes back into Utah developments with a state-wide zoning overlay for 10%+ smaller single-family lots to be a conforming use</a:t>
            </a:r>
          </a:p>
        </p:txBody>
      </p:sp>
    </p:spTree>
    <p:extLst>
      <p:ext uri="{BB962C8B-B14F-4D97-AF65-F5344CB8AC3E}">
        <p14:creationId xmlns:p14="http://schemas.microsoft.com/office/powerpoint/2010/main" val="274725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CBE8-0F7D-8F54-B047-91DE34A3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222" y="365125"/>
            <a:ext cx="5836578" cy="1325563"/>
          </a:xfrm>
        </p:spPr>
        <p:txBody>
          <a:bodyPr/>
          <a:lstStyle/>
          <a:p>
            <a:r>
              <a:rPr lang="en-US" b="1" dirty="0"/>
              <a:t>                Meanwhile….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9A7B4-AB0B-2884-864E-51B43F7DE2E9}"/>
              </a:ext>
            </a:extLst>
          </p:cNvPr>
          <p:cNvSpPr txBox="1"/>
          <p:nvPr/>
        </p:nvSpPr>
        <p:spPr>
          <a:xfrm>
            <a:off x="1181529" y="1690688"/>
            <a:ext cx="106337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We are working all the angles:</a:t>
            </a:r>
            <a:endParaRPr lang="en-US" sz="36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b="1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Utah - S.B. 181 is a great first step…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Ø"/>
            </a:pPr>
            <a:r>
              <a:rPr lang="en-US" sz="24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Building in n</a:t>
            </a: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ew R-1B Zone in Ephraim that just passed this month (40 ft frontages)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Connecting foundations/breezeways of single-family homes to qualify them as “Townhomes/Multi-family” in Tooele/Nephi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Working with larger developers as part of a Master Development Agreement to allocate a portion to smaller lots for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FlexReady</a:t>
            </a: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Homes</a:t>
            </a:r>
            <a:endParaRPr lang="en-US" sz="24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257300" lvl="2" indent="-342900">
              <a:buSzPct val="70000"/>
              <a:buFont typeface="Wingdings" panose="05000000000000000000" pitchFamily="2" charset="2"/>
              <a:buChar char="Ø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Smaller developers do not have this option!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Expanding to West Tennessee’s growing market with flexible zoning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Leveraging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FlexReady</a:t>
            </a: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 Hawaii to meet their 51% affordable homes target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ct val="70000"/>
            </a:pPr>
            <a:endParaRPr lang="en-US" sz="24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ct val="70000"/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Video Example: </a:t>
            </a:r>
            <a:r>
              <a:rPr lang="en-US" u="sng" kern="0" dirty="0">
                <a:solidFill>
                  <a:srgbClr val="065FD4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https://youtu.be/dkIbSyAzNjw</a:t>
            </a:r>
            <a:endParaRPr lang="en-US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2"/>
            <a:endParaRPr lang="en-US" sz="2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53203-7135-A970-2003-177761C92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84" y="155146"/>
            <a:ext cx="2557409" cy="11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7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27192</TotalTime>
  <Words>558</Words>
  <Application>Microsoft Macintosh PowerPoint</Application>
  <PresentationFormat>Widescreen</PresentationFormat>
  <Paragraphs>85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Adobe Gothic Std B</vt:lpstr>
      <vt:lpstr>Aptos</vt:lpstr>
      <vt:lpstr>Aptos Display</vt:lpstr>
      <vt:lpstr>Arial</vt:lpstr>
      <vt:lpstr>Calibri</vt:lpstr>
      <vt:lpstr>Courier New</vt:lpstr>
      <vt:lpstr>Roboto</vt:lpstr>
      <vt:lpstr>Symbol</vt:lpstr>
      <vt:lpstr>Wingdings</vt:lpstr>
      <vt:lpstr>Office Theme</vt:lpstr>
      <vt:lpstr>PowerPoint Presentation</vt:lpstr>
      <vt:lpstr>Affordable Single-Family Homes  and The Missing Middle</vt:lpstr>
      <vt:lpstr>The Missing Middle: Key Elements </vt:lpstr>
      <vt:lpstr>                      What Happened?</vt:lpstr>
      <vt:lpstr>FlexReady Brings Back the Misssing Middle…Starting in the low $300s</vt:lpstr>
      <vt:lpstr>FlexReady Brings Back the Misssing Middle…Starting in the low $300s</vt:lpstr>
      <vt:lpstr>              But…..</vt:lpstr>
      <vt:lpstr>                Meanwhile….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 Magleby</dc:creator>
  <cp:lastModifiedBy>Curtis Magleby</cp:lastModifiedBy>
  <cp:revision>12</cp:revision>
  <cp:lastPrinted>2025-05-23T17:15:29Z</cp:lastPrinted>
  <dcterms:created xsi:type="dcterms:W3CDTF">2025-05-05T22:08:37Z</dcterms:created>
  <dcterms:modified xsi:type="dcterms:W3CDTF">2025-07-01T18:27:43Z</dcterms:modified>
</cp:coreProperties>
</file>